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76" r:id="rId1"/>
  </p:sldMasterIdLst>
  <p:notesMasterIdLst>
    <p:notesMasterId r:id="rId27"/>
  </p:notesMasterIdLst>
  <p:handoutMasterIdLst>
    <p:handoutMasterId r:id="rId28"/>
  </p:handoutMasterIdLst>
  <p:sldIdLst>
    <p:sldId id="322" r:id="rId2"/>
    <p:sldId id="335" r:id="rId3"/>
    <p:sldId id="323" r:id="rId4"/>
    <p:sldId id="327" r:id="rId5"/>
    <p:sldId id="336" r:id="rId6"/>
    <p:sldId id="342" r:id="rId7"/>
    <p:sldId id="319" r:id="rId8"/>
    <p:sldId id="311" r:id="rId9"/>
    <p:sldId id="312" r:id="rId10"/>
    <p:sldId id="287" r:id="rId11"/>
    <p:sldId id="284" r:id="rId12"/>
    <p:sldId id="285" r:id="rId13"/>
    <p:sldId id="281" r:id="rId14"/>
    <p:sldId id="314" r:id="rId15"/>
    <p:sldId id="315" r:id="rId16"/>
    <p:sldId id="292" r:id="rId17"/>
    <p:sldId id="316" r:id="rId18"/>
    <p:sldId id="317" r:id="rId19"/>
    <p:sldId id="318" r:id="rId20"/>
    <p:sldId id="329" r:id="rId21"/>
    <p:sldId id="330" r:id="rId22"/>
    <p:sldId id="331" r:id="rId23"/>
    <p:sldId id="339" r:id="rId24"/>
    <p:sldId id="340" r:id="rId25"/>
    <p:sldId id="34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BB64D"/>
    <a:srgbClr val="4BBC4D"/>
    <a:srgbClr val="6BD147"/>
    <a:srgbClr val="2CEC5A"/>
    <a:srgbClr val="42DE3A"/>
    <a:srgbClr val="58D543"/>
    <a:srgbClr val="38D05C"/>
    <a:srgbClr val="2BDD49"/>
    <a:srgbClr val="3DCB55"/>
    <a:srgbClr val="4BB34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>
        <p:scale>
          <a:sx n="100" d="100"/>
          <a:sy n="100" d="100"/>
        </p:scale>
        <p:origin x="-51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"/>
  <c:chart>
    <c:autoTitleDeleted val="1"/>
    <c:view3D>
      <c:perspective val="30"/>
    </c:view3D>
    <c:plotArea>
      <c:layout/>
      <c:bar3DChart>
        <c:barDir val="col"/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CUSTOMER</c:v>
                </c:pt>
              </c:strCache>
            </c:strRef>
          </c:tx>
          <c:cat>
            <c:numRef>
              <c:f>Sheet1!$A$2:$A$4</c:f>
              <c:numCache>
                <c:formatCode>General</c:formatCode>
                <c:ptCount val="3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31</c:v>
                </c:pt>
                <c:pt idx="1">
                  <c:v>67</c:v>
                </c:pt>
                <c:pt idx="2">
                  <c:v>84</c:v>
                </c:pt>
              </c:numCache>
            </c:numRef>
          </c:val>
        </c:ser>
        <c:dLbls>
          <c:showVal val="1"/>
        </c:dLbls>
        <c:shape val="cylinder"/>
        <c:axId val="85365120"/>
        <c:axId val="85366656"/>
        <c:axId val="83760448"/>
      </c:bar3DChart>
      <c:catAx>
        <c:axId val="85365120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85366656"/>
        <c:crosses val="autoZero"/>
        <c:auto val="1"/>
        <c:lblAlgn val="ctr"/>
        <c:lblOffset val="100"/>
      </c:catAx>
      <c:valAx>
        <c:axId val="85366656"/>
        <c:scaling>
          <c:orientation val="minMax"/>
        </c:scaling>
        <c:delete val="1"/>
        <c:axPos val="l"/>
        <c:numFmt formatCode="General" sourceLinked="1"/>
        <c:majorTickMark val="none"/>
        <c:tickLblPos val="none"/>
        <c:crossAx val="85365120"/>
        <c:crosses val="autoZero"/>
        <c:crossBetween val="between"/>
      </c:valAx>
      <c:serAx>
        <c:axId val="83760448"/>
        <c:scaling>
          <c:orientation val="minMax"/>
        </c:scaling>
        <c:delete val="1"/>
        <c:axPos val="b"/>
        <c:tickLblPos val="none"/>
        <c:crossAx val="85366656"/>
        <c:crosses val="autoZero"/>
      </c:serAx>
    </c:plotArea>
    <c:legend>
      <c:legendPos val="t"/>
      <c:layout>
        <c:manualLayout>
          <c:xMode val="edge"/>
          <c:yMode val="edge"/>
          <c:x val="6.0005643611478907E-2"/>
          <c:y val="0.89375000000000104"/>
          <c:w val="0.25689062509095401"/>
          <c:h val="8.6425688976378007E-2"/>
        </c:manualLayout>
      </c:layout>
      <c:txPr>
        <a:bodyPr/>
        <a:lstStyle/>
        <a:p>
          <a:pPr>
            <a:defRPr lang="en-US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9E430-5E13-4387-97D7-CAA3B9EC91CB}" type="datetimeFigureOut">
              <a:rPr lang="id-ID" smtClean="0"/>
              <a:pPr/>
              <a:t>20/06/2016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8ED0-5BB2-43EA-B0FD-6F3438401D1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6E2B6-E2B6-43A0-A99E-46B200E13B57}" type="datetimeFigureOut">
              <a:rPr lang="id-ID" smtClean="0"/>
              <a:pPr/>
              <a:t>20/06/2016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44F1-7841-4A06-8402-C7E2AB9D8E1E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34885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44F1-7841-4A06-8402-C7E2AB9D8E1E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44F1-7841-4A06-8402-C7E2AB9D8E1E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5663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44F1-7841-4A06-8402-C7E2AB9D8E1E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566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44F1-7841-4A06-8402-C7E2AB9D8E1E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566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C44F1-7841-4A06-8402-C7E2AB9D8E1E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25566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C979B3A-A056-4B71-B8AF-1DCEAF58AD5C}" type="datetimeFigureOut">
              <a:rPr lang="en-US" smtClean="0"/>
              <a:pPr/>
              <a:t>6/20/2016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3" Type="http://schemas.openxmlformats.org/officeDocument/2006/relationships/image" Target="../media/image39.jpeg"/><Relationship Id="rId21" Type="http://schemas.openxmlformats.org/officeDocument/2006/relationships/image" Target="../media/image37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jpeg"/><Relationship Id="rId16" Type="http://schemas.openxmlformats.org/officeDocument/2006/relationships/image" Target="../media/image52.png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gif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Relationship Id="rId14" Type="http://schemas.openxmlformats.org/officeDocument/2006/relationships/image" Target="../media/image6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285728"/>
            <a:ext cx="8643998" cy="6215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285984" y="3143248"/>
            <a:ext cx="4643470" cy="1000132"/>
          </a:xfrm>
          <a:prstGeom prst="rect">
            <a:avLst/>
          </a:prstGeom>
          <a:ln>
            <a:noFill/>
          </a:ln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PT HAMPARAN INDAH REJEKI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857488" y="2071678"/>
            <a:ext cx="3500494" cy="928694"/>
          </a:xfrm>
          <a:prstGeom prst="rect">
            <a:avLst/>
          </a:prstGeom>
          <a:ln>
            <a:noFill/>
          </a:ln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TS Solution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85720" y="5000636"/>
            <a:ext cx="8643998" cy="1500198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Rukan Emerald Blok UB23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Kota Summarecon Bekasi 17142 Indonesia</a:t>
            </a:r>
            <a:endParaRPr lang="en-US" sz="20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458200" cy="10668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JOB DESCRIPTION </a:t>
            </a:r>
            <a:b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CLEANING SERVICE</a:t>
            </a:r>
            <a:endParaRPr lang="id-ID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48400" y="3200400"/>
            <a:ext cx="2286000" cy="18288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Tidak Pengalaman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81000" y="1371600"/>
            <a:ext cx="8458200" cy="5105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0" y="1676400"/>
            <a:ext cx="342900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/>
              <a:t>SUPERVISOR</a:t>
            </a:r>
            <a:endParaRPr lang="id-ID" sz="1200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57818" y="2071678"/>
            <a:ext cx="3429000" cy="4343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Mengkoordinir pekerjaan cleaning service dilokasi atas nama perusahaan dan bertanggung jawab kepada pemberi tugas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Mengatur jalannya</a:t>
            </a: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pekerjaan dengan dibantu oleh leader agar kebersihan area terjaga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Mengatur</a:t>
            </a: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seluruh personil agar pekerjaan tetap berjalan apabila ada kendala di lapangan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Mengatur</a:t>
            </a: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&amp; bertanggung jawab atas tersedianya peralatan, penunjang &amp; chemical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Membuat</a:t>
            </a: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rencana kerja &amp; general cleaning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Menjaga</a:t>
            </a: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soliditas team &amp; keutuhan personil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Mewakili</a:t>
            </a: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pimpinan perusahaan apabila ada complain &amp; menyelesaikannya segera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Memberikan</a:t>
            </a: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briefing kepada leader &amp; cleaner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Membuat</a:t>
            </a: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 penilaian kepada cleaner &amp; leader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Melaporkan</a:t>
            </a: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kondiisi lapangan ke perusahaan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id-ID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357422" y="2071678"/>
            <a:ext cx="28956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anchor="t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Mengawasi &amp; bertanggung jawab pada seluruh kebersihan di area kerja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Bertangung jawab atas kehadiran &amp; kedisiplinan cleaner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Bertanggung jawab atas semua peralatan &amp; chemical yang sudah didistribusikan ke cleaner sesuai SOP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Memperhatikan keterampilan &amp; kerapihan cleaner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Membuat cheklist area bersama-sama supervisor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Berkoordinasi dgn pihak customer bila ditemukan ada kerusakan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Menggantikan tugas &amp; tanggung jawab supervisor apabila berhalangan hadir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id-ID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28596" y="2071678"/>
            <a:ext cx="1828800" cy="2805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anchor="t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Bertanggung jawab atas kebersihan di area kerjanya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Mekaksanakan pekerjaan di area tugasnya sesuai SOP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Bertanggung jawab atas pemakaian peralatan &amp; chemical yang digunakannya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20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Bertanggung jawab atas kerusakan peralatan karena kelalainnya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d-ID" sz="1200" i="0" u="none" strike="noStrike" kern="1200" cap="none" spc="0" normalizeH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id-ID" sz="1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62200" y="1676400"/>
            <a:ext cx="289560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/>
              <a:t>LEADER</a:t>
            </a:r>
            <a:endParaRPr lang="id-ID" sz="1200" b="1" dirty="0"/>
          </a:p>
        </p:txBody>
      </p:sp>
      <p:sp>
        <p:nvSpPr>
          <p:cNvPr id="22" name="Rectangle 21"/>
          <p:cNvSpPr/>
          <p:nvPr/>
        </p:nvSpPr>
        <p:spPr>
          <a:xfrm>
            <a:off x="457200" y="1676400"/>
            <a:ext cx="1828800" cy="3048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/>
              <a:t>CLEANER</a:t>
            </a:r>
            <a:endParaRPr lang="id-ID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15240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PROSEDUR TENAGA KERJA PENGGANTI/RELIEFER</a:t>
            </a:r>
            <a:endParaRPr lang="id-ID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1500" y="4943475"/>
            <a:ext cx="2286000" cy="1019175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Tenaga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kerja Pengganti</a:t>
            </a:r>
            <a:endParaRPr kumimoji="0" lang="id-ID" sz="32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971800" y="4953000"/>
            <a:ext cx="1524000" cy="8382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0075" y="1905000"/>
            <a:ext cx="2209800" cy="685800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anchor="t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Supervisor</a:t>
            </a:r>
            <a:endParaRPr kumimoji="0" lang="id-ID" sz="6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09600" y="3152775"/>
            <a:ext cx="2209800" cy="1143000"/>
          </a:xfrm>
          <a:prstGeom prst="rect">
            <a:avLst/>
          </a:prstGeom>
          <a:solidFill>
            <a:srgbClr val="92D05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vert="horz" anchor="t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Area Manager</a:t>
            </a:r>
            <a:endParaRPr kumimoji="0" lang="id-ID" sz="6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333500" y="2667000"/>
            <a:ext cx="762000" cy="4572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own Arrow 21"/>
          <p:cNvSpPr/>
          <p:nvPr/>
        </p:nvSpPr>
        <p:spPr>
          <a:xfrm>
            <a:off x="1257300" y="4476750"/>
            <a:ext cx="762000" cy="4572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0" y="1828800"/>
            <a:ext cx="4267200" cy="464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724400" y="4572000"/>
            <a:ext cx="4114800" cy="1676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LOKASI</a:t>
            </a:r>
            <a:endParaRPr kumimoji="0" lang="id-ID" sz="4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4648200" y="2019300"/>
            <a:ext cx="4114800" cy="2209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ID Card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b="1" dirty="0" smtClean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Surat Pengantar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Maksimal</a:t>
            </a:r>
            <a:r>
              <a:rPr kumimoji="0" lang="id-ID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2 Jam</a:t>
            </a: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53480" cy="15240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PROSEDUR PENANGANAN KELUHAN</a:t>
            </a:r>
            <a:endParaRPr lang="id-ID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00034" y="4857760"/>
            <a:ext cx="2590800" cy="1295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Area Manager</a:t>
            </a: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33400" y="1905000"/>
            <a:ext cx="2590800" cy="7620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Customer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14350" y="3429000"/>
            <a:ext cx="2590800" cy="7620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Supervisor</a:t>
            </a:r>
            <a:endParaRPr kumimoji="0" lang="id-ID" sz="6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357290" y="2786058"/>
            <a:ext cx="561956" cy="6096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Down Arrow 21"/>
          <p:cNvSpPr/>
          <p:nvPr/>
        </p:nvSpPr>
        <p:spPr>
          <a:xfrm>
            <a:off x="1357290" y="4214818"/>
            <a:ext cx="571504" cy="64294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0" y="1828800"/>
            <a:ext cx="4286280" cy="464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762500" y="4648200"/>
            <a:ext cx="3886200" cy="163832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4000" b="1" dirty="0" smtClean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1. Identifikasi Masalah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2. Solusi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4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3. Pencegahan</a:t>
            </a:r>
            <a:endParaRPr kumimoji="0" lang="id-ID" sz="40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6572264" y="4143380"/>
            <a:ext cx="428628" cy="428628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Bent-Up Arrow 12"/>
          <p:cNvSpPr/>
          <p:nvPr/>
        </p:nvSpPr>
        <p:spPr>
          <a:xfrm rot="16200000">
            <a:off x="4614850" y="671506"/>
            <a:ext cx="857256" cy="3657600"/>
          </a:xfrm>
          <a:prstGeom prst="bent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2" name="Bent-Up Arrow 31"/>
          <p:cNvSpPr/>
          <p:nvPr/>
        </p:nvSpPr>
        <p:spPr>
          <a:xfrm rot="5400000">
            <a:off x="3000364" y="4286256"/>
            <a:ext cx="2071702" cy="928694"/>
          </a:xfrm>
          <a:prstGeom prst="bentUpArrow">
            <a:avLst>
              <a:gd name="adj1" fmla="val 31838"/>
              <a:gd name="adj2" fmla="val 25000"/>
              <a:gd name="adj3" fmla="val 25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L-Shape 32"/>
          <p:cNvSpPr/>
          <p:nvPr/>
        </p:nvSpPr>
        <p:spPr>
          <a:xfrm rot="10800000">
            <a:off x="3143240" y="3714752"/>
            <a:ext cx="700086" cy="414334"/>
          </a:xfrm>
          <a:prstGeom prst="corne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Up Arrow 15"/>
          <p:cNvSpPr/>
          <p:nvPr/>
        </p:nvSpPr>
        <p:spPr>
          <a:xfrm rot="5400000">
            <a:off x="3536148" y="4893481"/>
            <a:ext cx="571505" cy="1357322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29256" y="2714620"/>
            <a:ext cx="2743200" cy="13716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REPORT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106680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REKRUTMEN &amp; SELEKSI</a:t>
            </a:r>
            <a:endParaRPr lang="id-ID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Placeholder 4" descr="INTERVIEW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9049" r="9049"/>
          <a:stretch>
            <a:fillRect/>
          </a:stretch>
        </p:blipFill>
        <p:spPr>
          <a:xfrm>
            <a:off x="533400" y="2819400"/>
            <a:ext cx="2133600" cy="1728833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33400" y="1981200"/>
            <a:ext cx="213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3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Seleksi</a:t>
            </a:r>
            <a:endParaRPr lang="id-ID" sz="3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0" y="1905000"/>
            <a:ext cx="2286000" cy="15240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Pengalaman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0" y="4114800"/>
            <a:ext cx="2133600" cy="1676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Tidak Pengalaman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96000" y="304800"/>
            <a:ext cx="2743200" cy="6248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77000" y="1524000"/>
            <a:ext cx="22098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67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Attitude</a:t>
            </a:r>
            <a:endParaRPr kumimoji="0" lang="id-ID" sz="67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477000" y="2286000"/>
            <a:ext cx="2209800" cy="838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Grooming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477000" y="3200400"/>
            <a:ext cx="2209800" cy="76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600" b="1" noProof="0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Skill</a:t>
            </a:r>
            <a:endParaRPr kumimoji="0" lang="id-ID" sz="4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7105650" y="4114800"/>
            <a:ext cx="952500" cy="6096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477000" y="4876800"/>
            <a:ext cx="2209800" cy="838200"/>
          </a:xfrm>
          <a:prstGeom prst="rect">
            <a:avLst/>
          </a:prstGeom>
          <a:solidFill>
            <a:schemeClr val="bg1"/>
          </a:solidFill>
        </p:spPr>
        <p:txBody>
          <a:bodyPr vert="horz" anchor="t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5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LOKASI</a:t>
            </a:r>
            <a:endParaRPr kumimoji="0" lang="id-ID" sz="51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5276850" y="3352800"/>
            <a:ext cx="762000" cy="9906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362700" y="695325"/>
            <a:ext cx="2209800" cy="685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anchor="t"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51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TRAINING</a:t>
            </a:r>
            <a:endParaRPr kumimoji="0" lang="id-ID" sz="5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6050" y="1295400"/>
            <a:ext cx="2362200" cy="304800"/>
          </a:xfrm>
        </p:spPr>
        <p:txBody>
          <a:bodyPr>
            <a:normAutofit fontScale="90000"/>
          </a:bodyPr>
          <a:lstStyle/>
          <a:p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00800" y="142852"/>
            <a:ext cx="2528918" cy="5495948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id-ID" dirty="0" smtClean="0"/>
              <a:t>RUANG PELATIHAN &amp; PRAKTEK</a:t>
            </a:r>
          </a:p>
          <a:p>
            <a:endParaRPr lang="id-ID" dirty="0" smtClean="0"/>
          </a:p>
          <a:p>
            <a:r>
              <a:rPr lang="id-ID" dirty="0" smtClean="0"/>
              <a:t>PELATIHAN CLEANER BARU</a:t>
            </a:r>
            <a:endParaRPr lang="id-ID" dirty="0"/>
          </a:p>
          <a:p>
            <a:endParaRPr lang="id-ID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5274" y="76200"/>
            <a:ext cx="6105525" cy="1209660"/>
          </a:xfrm>
          <a:prstGeom prst="rect">
            <a:avLst/>
          </a:prstGeom>
          <a:solidFill>
            <a:schemeClr val="accent1"/>
          </a:solidFill>
        </p:spPr>
        <p:txBody>
          <a:bodyPr vert="horz" anchor="t">
            <a:normAutofit fontScale="82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0" kern="1200">
                <a:solidFill>
                  <a:schemeClr val="bg2">
                    <a:shade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d-ID" sz="3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PELATIHAN &amp; PENGEMBANGAN (1)</a:t>
            </a:r>
            <a:endParaRPr lang="id-ID" sz="3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20160205_0828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4" y="4000504"/>
            <a:ext cx="3990974" cy="2552696"/>
          </a:xfrm>
          <a:prstGeom prst="rect">
            <a:avLst/>
          </a:prstGeom>
        </p:spPr>
      </p:pic>
      <p:pic>
        <p:nvPicPr>
          <p:cNvPr id="12" name="Picture 11" descr="20160205_082635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295400"/>
            <a:ext cx="3981448" cy="2743200"/>
          </a:xfrm>
          <a:prstGeom prst="rect">
            <a:avLst/>
          </a:prstGeom>
        </p:spPr>
      </p:pic>
      <p:pic>
        <p:nvPicPr>
          <p:cNvPr id="13" name="Picture 12" descr="IMG-20160419-WA00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1295400"/>
            <a:ext cx="4648200" cy="5257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97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6050" y="1295400"/>
            <a:ext cx="2362200" cy="304800"/>
          </a:xfrm>
        </p:spPr>
        <p:txBody>
          <a:bodyPr>
            <a:normAutofit fontScale="90000"/>
          </a:bodyPr>
          <a:lstStyle/>
          <a:p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00800" y="76200"/>
            <a:ext cx="2438400" cy="5562600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id-ID" dirty="0" smtClean="0"/>
              <a:t>SUPERVISOR MEETING</a:t>
            </a:r>
          </a:p>
          <a:p>
            <a:endParaRPr lang="id-ID" dirty="0" smtClean="0"/>
          </a:p>
          <a:p>
            <a:r>
              <a:rPr lang="id-ID" dirty="0" smtClean="0"/>
              <a:t>BRIEFING LOKASI</a:t>
            </a:r>
            <a:endParaRPr lang="id-ID" dirty="0"/>
          </a:p>
          <a:p>
            <a:endParaRPr lang="id-ID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5274" y="76200"/>
            <a:ext cx="6105525" cy="838200"/>
          </a:xfrm>
          <a:prstGeom prst="rect">
            <a:avLst/>
          </a:prstGeom>
          <a:solidFill>
            <a:schemeClr val="accent1"/>
          </a:solidFill>
        </p:spPr>
        <p:txBody>
          <a:bodyPr vert="horz" anchor="t">
            <a:normAutofit fontScale="7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0" kern="1200">
                <a:solidFill>
                  <a:schemeClr val="bg2">
                    <a:shade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id-ID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id-ID" sz="3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PELATIHAN &amp; PENGEMBANGAN (2)</a:t>
            </a:r>
            <a:endParaRPr lang="id-ID" sz="3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20160402_11292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 flipH="1">
            <a:off x="314322" y="914400"/>
            <a:ext cx="4181478" cy="2971800"/>
          </a:xfrm>
          <a:prstGeom prst="rect">
            <a:avLst/>
          </a:prstGeom>
        </p:spPr>
      </p:pic>
      <p:pic>
        <p:nvPicPr>
          <p:cNvPr id="9" name="Picture 8" descr="20160402_1129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314319" y="3886199"/>
            <a:ext cx="4181479" cy="2819401"/>
          </a:xfrm>
          <a:prstGeom prst="rect">
            <a:avLst/>
          </a:prstGeom>
        </p:spPr>
      </p:pic>
      <p:pic>
        <p:nvPicPr>
          <p:cNvPr id="1026" name="Picture 2" descr="D:\CALENDAR\11-12 TRAINING &amp; DEVELOPMENT\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14400"/>
            <a:ext cx="4343401" cy="2971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ALENDAR\11-12 TRAINING &amp; DEVELOPMENT\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3886201"/>
            <a:ext cx="4343400" cy="2819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075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04800"/>
            <a:ext cx="8591551" cy="1066800"/>
          </a:xfrm>
          <a:solidFill>
            <a:schemeClr val="accent1"/>
          </a:solidFill>
        </p:spPr>
        <p:txBody>
          <a:bodyPr anchor="ctr">
            <a:noAutofit/>
          </a:bodyPr>
          <a:lstStyle/>
          <a:p>
            <a:pPr algn="ctr"/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GROOMING</a:t>
            </a:r>
            <a:endParaRPr lang="id-ID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95275" y="5071513"/>
            <a:ext cx="4495800" cy="123605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562476" y="4876800"/>
            <a:ext cx="4352924" cy="1430763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334000" y="2590800"/>
            <a:ext cx="3429000" cy="1371600"/>
          </a:xfrm>
          <a:prstGeom prst="rect">
            <a:avLst/>
          </a:prstGeom>
          <a:solidFill>
            <a:srgbClr val="FFC00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REPORT</a:t>
            </a:r>
          </a:p>
        </p:txBody>
      </p:sp>
      <p:sp>
        <p:nvSpPr>
          <p:cNvPr id="12" name="Up Arrow 11"/>
          <p:cNvSpPr/>
          <p:nvPr/>
        </p:nvSpPr>
        <p:spPr>
          <a:xfrm>
            <a:off x="6324600" y="3962400"/>
            <a:ext cx="685800" cy="8382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9" name="Picture 18" descr="20160418_15571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 flipV="1">
            <a:off x="-581025" y="2247900"/>
            <a:ext cx="4114800" cy="2362200"/>
          </a:xfrm>
          <a:prstGeom prst="rect">
            <a:avLst/>
          </a:prstGeom>
        </p:spPr>
      </p:pic>
      <p:pic>
        <p:nvPicPr>
          <p:cNvPr id="23" name="Picture 22" descr="20160418_15564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62099" y="2209801"/>
            <a:ext cx="4114801" cy="2438399"/>
          </a:xfrm>
          <a:prstGeom prst="rect">
            <a:avLst/>
          </a:prstGeom>
        </p:spPr>
      </p:pic>
      <p:pic>
        <p:nvPicPr>
          <p:cNvPr id="14" name="Picture 13" descr="20160418_1556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3576638" y="2395539"/>
            <a:ext cx="4114800" cy="2066924"/>
          </a:xfrm>
          <a:prstGeom prst="rect">
            <a:avLst/>
          </a:prstGeom>
        </p:spPr>
      </p:pic>
      <p:pic>
        <p:nvPicPr>
          <p:cNvPr id="15" name="Picture 14" descr="20160418_15554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5619749" y="2209802"/>
            <a:ext cx="4114801" cy="2438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304800"/>
            <a:ext cx="6629401" cy="838200"/>
          </a:xfrm>
          <a:solidFill>
            <a:schemeClr val="accent1"/>
          </a:solidFill>
        </p:spPr>
        <p:txBody>
          <a:bodyPr anchor="ctr">
            <a:noAutofit/>
          </a:bodyPr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GUDANG &amp; LOGISTIK</a:t>
            </a:r>
            <a:endParaRPr lang="id-ID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6700" y="5317150"/>
            <a:ext cx="8648700" cy="123605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858016" y="304800"/>
            <a:ext cx="2057384" cy="6248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Gudang Chemical, Mesin &amp; Alat.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0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Pengiriman Barang</a:t>
            </a:r>
            <a:endParaRPr lang="id-ID" sz="20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1" name="Picture 10" descr="20160205_084823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275" y="1143000"/>
            <a:ext cx="3514725" cy="2590800"/>
          </a:xfrm>
          <a:prstGeom prst="rect">
            <a:avLst/>
          </a:prstGeom>
        </p:spPr>
      </p:pic>
      <p:pic>
        <p:nvPicPr>
          <p:cNvPr id="13" name="Picture 12" descr="20160205_08294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" y="3743325"/>
            <a:ext cx="3543300" cy="2588787"/>
          </a:xfrm>
          <a:prstGeom prst="rect">
            <a:avLst/>
          </a:prstGeom>
        </p:spPr>
      </p:pic>
      <p:pic>
        <p:nvPicPr>
          <p:cNvPr id="16" name="Picture 15" descr="20160205_08473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6182" y="1142984"/>
            <a:ext cx="3071834" cy="3286132"/>
          </a:xfrm>
          <a:prstGeom prst="rect">
            <a:avLst/>
          </a:prstGeom>
        </p:spPr>
      </p:pic>
      <p:pic>
        <p:nvPicPr>
          <p:cNvPr id="8" name="Picture 7" descr="DSC00326.JPG"/>
          <p:cNvPicPr>
            <a:picLocks noChangeAspect="1"/>
          </p:cNvPicPr>
          <p:nvPr/>
        </p:nvPicPr>
        <p:blipFill>
          <a:blip r:embed="rId6" cstate="print"/>
          <a:srcRect t="2717"/>
          <a:stretch>
            <a:fillRect/>
          </a:stretch>
        </p:blipFill>
        <p:spPr>
          <a:xfrm>
            <a:off x="3786182" y="4429132"/>
            <a:ext cx="3135355" cy="19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27811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33375"/>
            <a:ext cx="6115050" cy="838200"/>
          </a:xfrm>
          <a:solidFill>
            <a:schemeClr val="accent1"/>
          </a:solidFill>
        </p:spPr>
        <p:txBody>
          <a:bodyPr anchor="ctr">
            <a:noAutofit/>
          </a:bodyPr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KEGIATAN LOKASI (1)</a:t>
            </a:r>
            <a:endParaRPr lang="id-ID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6700" y="5317150"/>
            <a:ext cx="8648700" cy="123605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191250" y="342899"/>
            <a:ext cx="2876550" cy="6248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Cleaning Service</a:t>
            </a:r>
            <a:endParaRPr lang="id-ID" sz="20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9" name="Picture 2" descr="D:\CALENDAR\3-4 OUR SERVICE - CLEANING SERVICE\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162050"/>
            <a:ext cx="2486025" cy="265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CALENDAR\3-4 OUR SERVICE - CLEANING SERVICE\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1162050"/>
            <a:ext cx="2857498" cy="265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:\CALENDAR\3-4 OUR SERVICE - CLEANING SERVICE\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1" y="1162049"/>
            <a:ext cx="2057400" cy="26574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D:\CALENDAR\3-4 OUR SERVICE - CLEANING SERVICE\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3819524"/>
            <a:ext cx="2857498" cy="2762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MG-20151028-WA000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10101" y="1152525"/>
            <a:ext cx="1600200" cy="2667000"/>
          </a:xfrm>
          <a:prstGeom prst="rect">
            <a:avLst/>
          </a:prstGeom>
        </p:spPr>
      </p:pic>
      <p:pic>
        <p:nvPicPr>
          <p:cNvPr id="2055" name="Picture 7" descr="D:\CALENDAR\3-4 OUR SERVICE - CLEANING SERVICE\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3819525"/>
            <a:ext cx="2486025" cy="2762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D:\CALENDAR\7-8 OUR SERVICE - LANDSCAPE\6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3819524"/>
            <a:ext cx="1790701" cy="27622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:\CALENDAR\7-8 OUR SERVICE - LANDSCAPE\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1" y="3819524"/>
            <a:ext cx="1866900" cy="27336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984547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33375"/>
            <a:ext cx="5934075" cy="838200"/>
          </a:xfrm>
          <a:solidFill>
            <a:schemeClr val="accent1"/>
          </a:solidFill>
        </p:spPr>
        <p:txBody>
          <a:bodyPr anchor="ctr">
            <a:noAutofit/>
          </a:bodyPr>
          <a:lstStyle/>
          <a:p>
            <a:pPr algn="ctr"/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KEGIATAN LOKASI (2)</a:t>
            </a:r>
            <a:endParaRPr lang="id-ID" sz="28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6700" y="5317150"/>
            <a:ext cx="8648700" cy="123605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28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162675" y="342899"/>
            <a:ext cx="2752725" cy="6248400"/>
          </a:xfrm>
          <a:prstGeom prst="rect">
            <a:avLst/>
          </a:prstGeom>
          <a:solidFill>
            <a:srgbClr val="92D050"/>
          </a:solidFill>
        </p:spPr>
        <p:txBody>
          <a:bodyPr vert="horz" anchor="t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General Cleaning</a:t>
            </a:r>
            <a:endParaRPr lang="id-ID" sz="2000" b="1" dirty="0">
              <a:solidFill>
                <a:schemeClr val="bg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8" name="Picture 7" descr="IMG-20160417-WA00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4038600"/>
            <a:ext cx="2943225" cy="2552699"/>
          </a:xfrm>
          <a:prstGeom prst="rect">
            <a:avLst/>
          </a:prstGeom>
        </p:spPr>
      </p:pic>
      <p:pic>
        <p:nvPicPr>
          <p:cNvPr id="10" name="Picture 9" descr="IMG_20141126_0940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48025" y="1133474"/>
            <a:ext cx="2905125" cy="2905125"/>
          </a:xfrm>
          <a:prstGeom prst="rect">
            <a:avLst/>
          </a:prstGeom>
        </p:spPr>
      </p:pic>
      <p:pic>
        <p:nvPicPr>
          <p:cNvPr id="12" name="Picture 11" descr="warehouse (2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1143000"/>
            <a:ext cx="2943225" cy="2895600"/>
          </a:xfrm>
          <a:prstGeom prst="rect">
            <a:avLst/>
          </a:prstGeom>
        </p:spPr>
      </p:pic>
      <p:pic>
        <p:nvPicPr>
          <p:cNvPr id="2053" name="Picture 5" descr="D:\CALENDAR\9-10 PEST CONTROL &amp; TRADING\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1133475"/>
            <a:ext cx="2743200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CALENDAR\9-10 PEST CONTROL &amp; TRADING\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1" y="4000499"/>
            <a:ext cx="2743200" cy="2590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CALENDAR\3-4 OUR SERVICE - CLEANING SERVICE\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4038600"/>
            <a:ext cx="2905125" cy="25526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49098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28596" y="428604"/>
            <a:ext cx="8286808" cy="600079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000100" y="2571744"/>
            <a:ext cx="7500990" cy="1928826"/>
          </a:xfrm>
          <a:prstGeom prst="rect">
            <a:avLst/>
          </a:prstGeom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PROFIL PERUSAHAAN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7158" y="428604"/>
            <a:ext cx="8286808" cy="6000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000100" y="2571744"/>
            <a:ext cx="7500990" cy="1928826"/>
          </a:xfrm>
          <a:prstGeom prst="rect">
            <a:avLst/>
          </a:prstGeom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7158" y="500042"/>
            <a:ext cx="8286808" cy="6000792"/>
          </a:xfrm>
          <a:prstGeom prst="rect">
            <a:avLst/>
          </a:prstGeom>
          <a:solidFill>
            <a:srgbClr val="4BBC4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4918" y="197783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MALL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46" descr="3m%20microfilber E copy.jpg"/>
          <p:cNvPicPr>
            <a:picLocks noChangeAspect="1"/>
          </p:cNvPicPr>
          <p:nvPr/>
        </p:nvPicPr>
        <p:blipFill>
          <a:blip r:embed="rId2" cstate="print"/>
          <a:srcRect l="4320" t="27360" r="57600" b="60480"/>
          <a:stretch>
            <a:fillRect/>
          </a:stretch>
        </p:blipFill>
        <p:spPr>
          <a:xfrm>
            <a:off x="500034" y="2347150"/>
            <a:ext cx="2214578" cy="65322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568875" y="2000240"/>
            <a:ext cx="375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DORMITORY &amp; APARTEMENT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48" descr="3m%20microfYilber copy.jpg"/>
          <p:cNvPicPr>
            <a:picLocks noChangeAspect="1"/>
          </p:cNvPicPr>
          <p:nvPr/>
        </p:nvPicPr>
        <p:blipFill>
          <a:blip r:embed="rId3" cstate="print"/>
          <a:srcRect l="1440" t="38880" r="63360" b="51840"/>
          <a:stretch>
            <a:fillRect/>
          </a:stretch>
        </p:blipFill>
        <p:spPr>
          <a:xfrm>
            <a:off x="3000364" y="2377580"/>
            <a:ext cx="3143272" cy="62151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57200" y="3714752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OFFICE BUILDING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" name="Picture 50" descr="3m%20microfYilber copy.jpg"/>
          <p:cNvPicPr>
            <a:picLocks noChangeAspect="1"/>
          </p:cNvPicPr>
          <p:nvPr/>
        </p:nvPicPr>
        <p:blipFill>
          <a:blip r:embed="rId3" cstate="print"/>
          <a:srcRect l="1440" t="25920" r="63360" b="61920"/>
          <a:stretch>
            <a:fillRect/>
          </a:stretch>
        </p:blipFill>
        <p:spPr>
          <a:xfrm>
            <a:off x="3357554" y="4071942"/>
            <a:ext cx="2428892" cy="853174"/>
          </a:xfrm>
          <a:prstGeom prst="rect">
            <a:avLst/>
          </a:prstGeom>
        </p:spPr>
      </p:pic>
      <p:pic>
        <p:nvPicPr>
          <p:cNvPr id="52" name="Picture 51" descr="3m%20microfilber copy.jpg"/>
          <p:cNvPicPr>
            <a:picLocks noChangeAspect="1"/>
          </p:cNvPicPr>
          <p:nvPr/>
        </p:nvPicPr>
        <p:blipFill>
          <a:blip r:embed="rId4" cstate="print"/>
          <a:srcRect l="36000" t="51840" r="30240" b="34560"/>
          <a:stretch>
            <a:fillRect/>
          </a:stretch>
        </p:blipFill>
        <p:spPr>
          <a:xfrm>
            <a:off x="6215074" y="4071942"/>
            <a:ext cx="2362200" cy="857256"/>
          </a:xfrm>
          <a:prstGeom prst="rect">
            <a:avLst/>
          </a:prstGeom>
        </p:spPr>
      </p:pic>
      <p:pic>
        <p:nvPicPr>
          <p:cNvPr id="54" name="Picture 53" descr="3m%20microfilber E copy.jpg"/>
          <p:cNvPicPr>
            <a:picLocks noChangeAspect="1"/>
          </p:cNvPicPr>
          <p:nvPr/>
        </p:nvPicPr>
        <p:blipFill>
          <a:blip r:embed="rId2" cstate="print"/>
          <a:srcRect l="48960" t="73440" r="7200" b="12960"/>
          <a:stretch>
            <a:fillRect/>
          </a:stretch>
        </p:blipFill>
        <p:spPr>
          <a:xfrm>
            <a:off x="642910" y="4071942"/>
            <a:ext cx="2286016" cy="82511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69403" y="1977830"/>
            <a:ext cx="20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RUMAH SAKIT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3.bp.blogspot.com/-sSAGLrak7JU/VgYDha7JztI/AAAAAAAACfs/YMKGgGVZtr0/s1600/New%2BPictur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428868"/>
            <a:ext cx="1857388" cy="785818"/>
          </a:xfrm>
          <a:prstGeom prst="rect">
            <a:avLst/>
          </a:prstGeom>
          <a:noFill/>
        </p:spPr>
      </p:pic>
      <p:pic>
        <p:nvPicPr>
          <p:cNvPr id="1028" name="Picture 4" descr="http://palmatower.kotakmedia.com/images/logo-palma-tow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9190" y="5143512"/>
            <a:ext cx="1676400" cy="10395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8" name="Picture 57" descr="3m%20microfilber copy.jpg"/>
          <p:cNvPicPr>
            <a:picLocks noChangeAspect="1"/>
          </p:cNvPicPr>
          <p:nvPr/>
        </p:nvPicPr>
        <p:blipFill>
          <a:blip r:embed="rId4" cstate="print"/>
          <a:srcRect l="1440" t="25920" r="66240" b="59040"/>
          <a:stretch>
            <a:fillRect/>
          </a:stretch>
        </p:blipFill>
        <p:spPr>
          <a:xfrm>
            <a:off x="642910" y="5214950"/>
            <a:ext cx="2214578" cy="877904"/>
          </a:xfrm>
          <a:prstGeom prst="rect">
            <a:avLst/>
          </a:prstGeom>
        </p:spPr>
      </p:pic>
      <p:pic>
        <p:nvPicPr>
          <p:cNvPr id="59" name="Picture 58" descr="3m%20microfiberHH copy.jpg"/>
          <p:cNvPicPr>
            <a:picLocks noChangeAspect="1"/>
          </p:cNvPicPr>
          <p:nvPr/>
        </p:nvPicPr>
        <p:blipFill>
          <a:blip r:embed="rId7" cstate="print"/>
          <a:srcRect l="1440" t="14400" r="64800" b="70560"/>
          <a:stretch>
            <a:fillRect/>
          </a:stretch>
        </p:blipFill>
        <p:spPr>
          <a:xfrm>
            <a:off x="3000364" y="5286388"/>
            <a:ext cx="1736237" cy="773489"/>
          </a:xfrm>
          <a:prstGeom prst="rect">
            <a:avLst/>
          </a:prstGeom>
        </p:spPr>
      </p:pic>
      <p:pic>
        <p:nvPicPr>
          <p:cNvPr id="60" name="Picture 59" descr="3m%20microfYilber copy.jpg"/>
          <p:cNvPicPr>
            <a:picLocks noChangeAspect="1"/>
          </p:cNvPicPr>
          <p:nvPr/>
        </p:nvPicPr>
        <p:blipFill>
          <a:blip r:embed="rId3" cstate="print"/>
          <a:srcRect l="2880" t="15840" r="63360" b="74880"/>
          <a:stretch>
            <a:fillRect/>
          </a:stretch>
        </p:blipFill>
        <p:spPr>
          <a:xfrm>
            <a:off x="6786578" y="5214950"/>
            <a:ext cx="1857388" cy="806776"/>
          </a:xfrm>
          <a:prstGeom prst="rect">
            <a:avLst/>
          </a:prstGeom>
        </p:spPr>
      </p:pic>
      <p:sp>
        <p:nvSpPr>
          <p:cNvPr id="62" name="Title 1"/>
          <p:cNvSpPr txBox="1">
            <a:spLocks/>
          </p:cNvSpPr>
          <p:nvPr/>
        </p:nvSpPr>
        <p:spPr>
          <a:xfrm>
            <a:off x="428596" y="428604"/>
            <a:ext cx="8286808" cy="928694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28596" y="428604"/>
            <a:ext cx="8286808" cy="6000792"/>
          </a:xfrm>
          <a:prstGeom prst="rect">
            <a:avLst/>
          </a:prstGeom>
          <a:solidFill>
            <a:srgbClr val="4BBC4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8596" y="1500174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3m%20microfilber copy.jpg"/>
          <p:cNvPicPr>
            <a:picLocks noChangeAspect="1"/>
          </p:cNvPicPr>
          <p:nvPr/>
        </p:nvPicPr>
        <p:blipFill>
          <a:blip r:embed="rId2" cstate="print"/>
          <a:srcRect l="1440" t="53280" r="66240" b="38880"/>
          <a:stretch>
            <a:fillRect/>
          </a:stretch>
        </p:blipFill>
        <p:spPr>
          <a:xfrm>
            <a:off x="714348" y="5286387"/>
            <a:ext cx="2500330" cy="642943"/>
          </a:xfrm>
          <a:prstGeom prst="rect">
            <a:avLst/>
          </a:prstGeom>
        </p:spPr>
      </p:pic>
      <p:pic>
        <p:nvPicPr>
          <p:cNvPr id="19" name="Picture 18" descr="3m%20microfYilber copy.jpg"/>
          <p:cNvPicPr>
            <a:picLocks noChangeAspect="1"/>
          </p:cNvPicPr>
          <p:nvPr/>
        </p:nvPicPr>
        <p:blipFill>
          <a:blip r:embed="rId3" cstate="print"/>
          <a:srcRect l="44640" t="41760" r="14400" b="44640"/>
          <a:stretch>
            <a:fillRect/>
          </a:stretch>
        </p:blipFill>
        <p:spPr>
          <a:xfrm>
            <a:off x="571472" y="3143248"/>
            <a:ext cx="1928826" cy="714380"/>
          </a:xfrm>
          <a:prstGeom prst="rect">
            <a:avLst/>
          </a:prstGeom>
        </p:spPr>
      </p:pic>
      <p:pic>
        <p:nvPicPr>
          <p:cNvPr id="21" name="Picture 20" descr="3m%20microfilber copy.jpg"/>
          <p:cNvPicPr>
            <a:picLocks noChangeAspect="1"/>
          </p:cNvPicPr>
          <p:nvPr/>
        </p:nvPicPr>
        <p:blipFill>
          <a:blip r:embed="rId2" cstate="print"/>
          <a:srcRect l="34560" t="66240" r="27360" b="17280"/>
          <a:stretch>
            <a:fillRect/>
          </a:stretch>
        </p:blipFill>
        <p:spPr>
          <a:xfrm>
            <a:off x="2714612" y="4286256"/>
            <a:ext cx="2214578" cy="718807"/>
          </a:xfrm>
          <a:prstGeom prst="rect">
            <a:avLst/>
          </a:prstGeom>
        </p:spPr>
      </p:pic>
      <p:pic>
        <p:nvPicPr>
          <p:cNvPr id="22" name="Picture 21" descr="3m%20microfilber copy.jpg"/>
          <p:cNvPicPr>
            <a:picLocks noChangeAspect="1"/>
          </p:cNvPicPr>
          <p:nvPr/>
        </p:nvPicPr>
        <p:blipFill>
          <a:blip r:embed="rId2" cstate="print"/>
          <a:srcRect l="37440" t="87840" r="31680" b="2880"/>
          <a:stretch>
            <a:fillRect/>
          </a:stretch>
        </p:blipFill>
        <p:spPr>
          <a:xfrm>
            <a:off x="642910" y="2071678"/>
            <a:ext cx="1752600" cy="642942"/>
          </a:xfrm>
          <a:prstGeom prst="rect">
            <a:avLst/>
          </a:prstGeom>
        </p:spPr>
      </p:pic>
      <p:pic>
        <p:nvPicPr>
          <p:cNvPr id="23" name="Picture 22" descr="3m%20microfilber copy.jpg"/>
          <p:cNvPicPr>
            <a:picLocks noChangeAspect="1"/>
          </p:cNvPicPr>
          <p:nvPr/>
        </p:nvPicPr>
        <p:blipFill>
          <a:blip r:embed="rId2" cstate="print"/>
          <a:srcRect l="37440" t="31680" r="30240" b="59040"/>
          <a:stretch>
            <a:fillRect/>
          </a:stretch>
        </p:blipFill>
        <p:spPr>
          <a:xfrm>
            <a:off x="571472" y="4286256"/>
            <a:ext cx="2052320" cy="762000"/>
          </a:xfrm>
          <a:prstGeom prst="rect">
            <a:avLst/>
          </a:prstGeom>
        </p:spPr>
      </p:pic>
      <p:pic>
        <p:nvPicPr>
          <p:cNvPr id="24" name="Picture 23" descr="3m%20microfilber copy.jpg"/>
          <p:cNvPicPr>
            <a:picLocks noChangeAspect="1"/>
          </p:cNvPicPr>
          <p:nvPr/>
        </p:nvPicPr>
        <p:blipFill>
          <a:blip r:embed="rId2" cstate="print"/>
          <a:srcRect l="34560" t="1440" r="25920" b="86400"/>
          <a:stretch>
            <a:fillRect/>
          </a:stretch>
        </p:blipFill>
        <p:spPr>
          <a:xfrm>
            <a:off x="5000628" y="4286256"/>
            <a:ext cx="1928826" cy="641705"/>
          </a:xfrm>
          <a:prstGeom prst="rect">
            <a:avLst/>
          </a:prstGeom>
        </p:spPr>
      </p:pic>
      <p:pic>
        <p:nvPicPr>
          <p:cNvPr id="25" name="Picture 24" descr="3m%20microfilber E copy.jpg"/>
          <p:cNvPicPr>
            <a:picLocks noChangeAspect="1"/>
          </p:cNvPicPr>
          <p:nvPr/>
        </p:nvPicPr>
        <p:blipFill>
          <a:blip r:embed="rId4" cstate="print"/>
          <a:srcRect l="4320" t="15840" r="57600" b="72000"/>
          <a:stretch>
            <a:fillRect/>
          </a:stretch>
        </p:blipFill>
        <p:spPr>
          <a:xfrm>
            <a:off x="4786315" y="2100258"/>
            <a:ext cx="1714512" cy="701374"/>
          </a:xfrm>
          <a:prstGeom prst="rect">
            <a:avLst/>
          </a:prstGeom>
        </p:spPr>
      </p:pic>
      <p:pic>
        <p:nvPicPr>
          <p:cNvPr id="27" name="Picture 26" descr="3m%20microfilber E copy.jpg"/>
          <p:cNvPicPr>
            <a:picLocks noChangeAspect="1"/>
          </p:cNvPicPr>
          <p:nvPr/>
        </p:nvPicPr>
        <p:blipFill>
          <a:blip r:embed="rId4" cstate="print"/>
          <a:srcRect l="51840" t="25920" r="10080" b="63360"/>
          <a:stretch>
            <a:fillRect/>
          </a:stretch>
        </p:blipFill>
        <p:spPr>
          <a:xfrm>
            <a:off x="6572264" y="2044818"/>
            <a:ext cx="2071702" cy="741240"/>
          </a:xfrm>
          <a:prstGeom prst="rect">
            <a:avLst/>
          </a:prstGeom>
        </p:spPr>
      </p:pic>
      <p:pic>
        <p:nvPicPr>
          <p:cNvPr id="28" name="Picture 27" descr="3m%20microfYilber copy.jpg"/>
          <p:cNvPicPr>
            <a:picLocks noChangeAspect="1"/>
          </p:cNvPicPr>
          <p:nvPr/>
        </p:nvPicPr>
        <p:blipFill>
          <a:blip r:embed="rId3" cstate="print"/>
          <a:srcRect l="44640" t="28800" r="14400" b="57600"/>
          <a:stretch>
            <a:fillRect/>
          </a:stretch>
        </p:blipFill>
        <p:spPr>
          <a:xfrm>
            <a:off x="2714612" y="2100258"/>
            <a:ext cx="1922929" cy="757238"/>
          </a:xfrm>
          <a:prstGeom prst="rect">
            <a:avLst/>
          </a:prstGeom>
        </p:spPr>
      </p:pic>
      <p:pic>
        <p:nvPicPr>
          <p:cNvPr id="30" name="Picture 29" descr="3m%20microfiberHH copy.jpg"/>
          <p:cNvPicPr>
            <a:picLocks noChangeAspect="1"/>
          </p:cNvPicPr>
          <p:nvPr/>
        </p:nvPicPr>
        <p:blipFill>
          <a:blip r:embed="rId5" cstate="print"/>
          <a:srcRect l="1440" t="44640" r="61920" b="46080"/>
          <a:stretch>
            <a:fillRect/>
          </a:stretch>
        </p:blipFill>
        <p:spPr>
          <a:xfrm>
            <a:off x="7143768" y="4286256"/>
            <a:ext cx="1466880" cy="582314"/>
          </a:xfrm>
          <a:prstGeom prst="rect">
            <a:avLst/>
          </a:prstGeom>
        </p:spPr>
      </p:pic>
      <p:pic>
        <p:nvPicPr>
          <p:cNvPr id="32" name="Content Placeholder 4" descr="3m%20microfiberHH copy.jpg"/>
          <p:cNvPicPr>
            <a:picLocks noChangeAspect="1"/>
          </p:cNvPicPr>
          <p:nvPr/>
        </p:nvPicPr>
        <p:blipFill>
          <a:blip r:embed="rId5" cstate="print"/>
          <a:srcRect l="38880" t="18720" r="24480" b="63360"/>
          <a:stretch>
            <a:fillRect/>
          </a:stretch>
        </p:blipFill>
        <p:spPr>
          <a:xfrm>
            <a:off x="3571868" y="5286388"/>
            <a:ext cx="2643206" cy="642088"/>
          </a:xfrm>
          <a:prstGeom prst="rect">
            <a:avLst/>
          </a:prstGeom>
        </p:spPr>
      </p:pic>
      <p:pic>
        <p:nvPicPr>
          <p:cNvPr id="33" name="Picture 32" descr="3m%20microfYilber copy.jpg"/>
          <p:cNvPicPr>
            <a:picLocks noChangeAspect="1"/>
          </p:cNvPicPr>
          <p:nvPr/>
        </p:nvPicPr>
        <p:blipFill>
          <a:blip r:embed="rId3" cstate="print"/>
          <a:srcRect l="47520" t="70560" r="11520" b="18720"/>
          <a:stretch>
            <a:fillRect/>
          </a:stretch>
        </p:blipFill>
        <p:spPr>
          <a:xfrm>
            <a:off x="2647952" y="3143248"/>
            <a:ext cx="2209800" cy="642942"/>
          </a:xfrm>
          <a:prstGeom prst="rect">
            <a:avLst/>
          </a:prstGeom>
        </p:spPr>
      </p:pic>
      <p:pic>
        <p:nvPicPr>
          <p:cNvPr id="34" name="Picture 33" descr="3m%20microfilber copy.jpg"/>
          <p:cNvPicPr>
            <a:picLocks noChangeAspect="1"/>
          </p:cNvPicPr>
          <p:nvPr/>
        </p:nvPicPr>
        <p:blipFill>
          <a:blip r:embed="rId2" cstate="print"/>
          <a:srcRect l="1440" t="76320" r="66240" b="12960"/>
          <a:stretch>
            <a:fillRect/>
          </a:stretch>
        </p:blipFill>
        <p:spPr>
          <a:xfrm>
            <a:off x="6929454" y="3173860"/>
            <a:ext cx="1714512" cy="612330"/>
          </a:xfrm>
          <a:prstGeom prst="rect">
            <a:avLst/>
          </a:prstGeom>
        </p:spPr>
      </p:pic>
      <p:pic>
        <p:nvPicPr>
          <p:cNvPr id="35" name="Picture 34" descr="3m%20microfYilber copy.jpg"/>
          <p:cNvPicPr>
            <a:picLocks noChangeAspect="1"/>
          </p:cNvPicPr>
          <p:nvPr/>
        </p:nvPicPr>
        <p:blipFill>
          <a:blip r:embed="rId3" cstate="print"/>
          <a:srcRect t="73440" r="63360" b="10080"/>
          <a:stretch>
            <a:fillRect/>
          </a:stretch>
        </p:blipFill>
        <p:spPr>
          <a:xfrm>
            <a:off x="6500826" y="5286388"/>
            <a:ext cx="2052402" cy="571504"/>
          </a:xfrm>
          <a:prstGeom prst="rect">
            <a:avLst/>
          </a:prstGeom>
        </p:spPr>
      </p:pic>
      <p:pic>
        <p:nvPicPr>
          <p:cNvPr id="36" name="Picture 35" descr="3m%20microfilber E copy.jpg"/>
          <p:cNvPicPr>
            <a:picLocks noChangeAspect="1"/>
          </p:cNvPicPr>
          <p:nvPr/>
        </p:nvPicPr>
        <p:blipFill>
          <a:blip r:embed="rId4" cstate="print"/>
          <a:srcRect l="2880" t="4320" r="57600" b="84960"/>
          <a:stretch>
            <a:fillRect/>
          </a:stretch>
        </p:blipFill>
        <p:spPr>
          <a:xfrm>
            <a:off x="5000628" y="3155653"/>
            <a:ext cx="1857388" cy="605825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428596" y="428604"/>
            <a:ext cx="8286808" cy="857256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28596" y="571480"/>
            <a:ext cx="8501122" cy="6000792"/>
          </a:xfrm>
          <a:prstGeom prst="rect">
            <a:avLst/>
          </a:prstGeom>
          <a:solidFill>
            <a:srgbClr val="4BBC4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0034" y="1142984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28596" y="428604"/>
            <a:ext cx="8501122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85786" y="1571612"/>
            <a:ext cx="8215370" cy="4920469"/>
            <a:chOff x="381000" y="1691790"/>
            <a:chExt cx="8410612" cy="5134783"/>
          </a:xfrm>
        </p:grpSpPr>
        <p:sp>
          <p:nvSpPr>
            <p:cNvPr id="29" name="TextBox 28"/>
            <p:cNvSpPr txBox="1"/>
            <p:nvPr/>
          </p:nvSpPr>
          <p:spPr>
            <a:xfrm>
              <a:off x="3962400" y="2237601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KOTERA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00496" y="3500438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MEIDOH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38800" y="2237601"/>
              <a:ext cx="2895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MEITOKU WADAYAMA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62200" y="2237601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KDS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1000" y="2263294"/>
              <a:ext cx="1781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KEIHIN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1" name="Picture 40" descr="Keihin.jpg"/>
            <p:cNvPicPr>
              <a:picLocks noChangeAspect="1"/>
            </p:cNvPicPr>
            <p:nvPr/>
          </p:nvPicPr>
          <p:blipFill>
            <a:blip r:embed="rId2" cstate="print">
              <a:lum bright="12000"/>
            </a:blip>
            <a:srcRect t="28000" b="44000"/>
            <a:stretch>
              <a:fillRect/>
            </a:stretch>
          </p:blipFill>
          <p:spPr>
            <a:xfrm>
              <a:off x="533400" y="1842081"/>
              <a:ext cx="1204922" cy="443918"/>
            </a:xfrm>
            <a:prstGeom prst="rect">
              <a:avLst/>
            </a:prstGeom>
          </p:spPr>
        </p:pic>
        <p:pic>
          <p:nvPicPr>
            <p:cNvPr id="42" name="Picture 41" descr="1341023273575.jpe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1767989"/>
              <a:ext cx="1295400" cy="535225"/>
            </a:xfrm>
            <a:prstGeom prst="rect">
              <a:avLst/>
            </a:prstGeom>
          </p:spPr>
        </p:pic>
        <p:pic>
          <p:nvPicPr>
            <p:cNvPr id="43" name="Picture 42" descr="IMG20151028163554.jpg"/>
            <p:cNvPicPr>
              <a:picLocks noChangeAspect="1"/>
            </p:cNvPicPr>
            <p:nvPr/>
          </p:nvPicPr>
          <p:blipFill>
            <a:blip r:embed="rId4" cstate="print">
              <a:lum bright="18000" contrast="8000"/>
            </a:blip>
            <a:srcRect l="18066" t="77616" r="72263" b="5353"/>
            <a:stretch>
              <a:fillRect/>
            </a:stretch>
          </p:blipFill>
          <p:spPr>
            <a:xfrm rot="5400000">
              <a:off x="4512163" y="1446827"/>
              <a:ext cx="576874" cy="1066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457200" y="3609201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KATOLEC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5" name="Picture 44" descr="157449.jpg"/>
            <p:cNvPicPr>
              <a:picLocks noChangeAspect="1"/>
            </p:cNvPicPr>
            <p:nvPr/>
          </p:nvPicPr>
          <p:blipFill>
            <a:blip r:embed="rId5" cstate="print"/>
            <a:srcRect b="25263"/>
            <a:stretch>
              <a:fillRect/>
            </a:stretch>
          </p:blipFill>
          <p:spPr>
            <a:xfrm>
              <a:off x="428596" y="2606189"/>
              <a:ext cx="1569769" cy="106679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43108" y="3429000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KARAWANG TATA BINA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8" name="Picture 47" descr="KIIC-thumbs.png"/>
            <p:cNvPicPr>
              <a:picLocks noChangeAspect="1"/>
            </p:cNvPicPr>
            <p:nvPr/>
          </p:nvPicPr>
          <p:blipFill>
            <a:blip r:embed="rId6" cstate="print"/>
            <a:srcRect l="6076" t="33418" r="6076" b="36456"/>
            <a:stretch>
              <a:fillRect/>
            </a:stretch>
          </p:blipFill>
          <p:spPr>
            <a:xfrm>
              <a:off x="2214546" y="2786058"/>
              <a:ext cx="1676400" cy="574957"/>
            </a:xfrm>
            <a:prstGeom prst="rect">
              <a:avLst/>
            </a:prstGeom>
          </p:spPr>
        </p:pic>
        <p:pic>
          <p:nvPicPr>
            <p:cNvPr id="49" name="Picture 48" descr="Gcopy.jpg"/>
            <p:cNvPicPr>
              <a:picLocks noChangeAspect="1"/>
            </p:cNvPicPr>
            <p:nvPr/>
          </p:nvPicPr>
          <p:blipFill>
            <a:blip r:embed="rId7" cstate="print"/>
            <a:srcRect l="9926" t="72647" r="75221" b="5882"/>
            <a:stretch>
              <a:fillRect/>
            </a:stretch>
          </p:blipFill>
          <p:spPr>
            <a:xfrm>
              <a:off x="4143372" y="2714620"/>
              <a:ext cx="1066800" cy="714380"/>
            </a:xfrm>
            <a:prstGeom prst="rect">
              <a:avLst/>
            </a:prstGeom>
          </p:spPr>
        </p:pic>
        <p:pic>
          <p:nvPicPr>
            <p:cNvPr id="50" name="Picture 49" descr="Gcopy.jpg"/>
            <p:cNvPicPr>
              <a:picLocks noChangeAspect="1"/>
            </p:cNvPicPr>
            <p:nvPr/>
          </p:nvPicPr>
          <p:blipFill>
            <a:blip r:embed="rId8" cstate="print"/>
            <a:srcRect l="10809" t="14197" r="19412" b="76176"/>
            <a:stretch>
              <a:fillRect/>
            </a:stretch>
          </p:blipFill>
          <p:spPr>
            <a:xfrm>
              <a:off x="5715000" y="1767438"/>
              <a:ext cx="2738494" cy="497681"/>
            </a:xfrm>
            <a:prstGeom prst="rect">
              <a:avLst/>
            </a:prstGeom>
          </p:spPr>
        </p:pic>
        <p:pic>
          <p:nvPicPr>
            <p:cNvPr id="51" name="Picture 50" descr="e718a721bba1383dad67e3e2ad9e87cbSSS.png"/>
            <p:cNvPicPr>
              <a:picLocks noChangeAspect="1"/>
            </p:cNvPicPr>
            <p:nvPr/>
          </p:nvPicPr>
          <p:blipFill>
            <a:blip r:embed="rId9" cstate="print"/>
            <a:srcRect l="54400" t="9412" b="65882"/>
            <a:stretch>
              <a:fillRect/>
            </a:stretch>
          </p:blipFill>
          <p:spPr>
            <a:xfrm>
              <a:off x="4667280" y="4835062"/>
              <a:ext cx="1600200" cy="589549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595842" y="5478004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SEIREN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2438" y="4406434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MISUMI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4" name="Picture 53" descr="index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438" y="3906368"/>
              <a:ext cx="1524000" cy="45720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2166950" y="4477872"/>
              <a:ext cx="3124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MURAMOTO ELEKTRONIKA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6" name="Picture 55" descr="1366618598muramoto-elektronika-logoF.gif"/>
            <p:cNvPicPr>
              <a:picLocks noChangeAspect="1"/>
            </p:cNvPicPr>
            <p:nvPr/>
          </p:nvPicPr>
          <p:blipFill>
            <a:blip r:embed="rId11" cstate="print"/>
            <a:srcRect l="34422" r="34422" b="22857"/>
            <a:stretch>
              <a:fillRect/>
            </a:stretch>
          </p:blipFill>
          <p:spPr>
            <a:xfrm>
              <a:off x="3024206" y="3763492"/>
              <a:ext cx="1143000" cy="694569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5238784" y="4477872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NBC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8" name="Picture 57" descr="imagesg.jpg"/>
            <p:cNvPicPr>
              <a:picLocks noChangeAspect="1"/>
            </p:cNvPicPr>
            <p:nvPr/>
          </p:nvPicPr>
          <p:blipFill>
            <a:blip r:embed="rId12" cstate="print"/>
            <a:srcRect b="36923"/>
            <a:stretch>
              <a:fillRect/>
            </a:stretch>
          </p:blipFill>
          <p:spPr>
            <a:xfrm>
              <a:off x="5310222" y="3977806"/>
              <a:ext cx="1285875" cy="457200"/>
            </a:xfrm>
            <a:prstGeom prst="rect">
              <a:avLst/>
            </a:prstGeom>
          </p:spPr>
        </p:pic>
        <p:pic>
          <p:nvPicPr>
            <p:cNvPr id="59" name="Picture 58" descr="e.jpg"/>
            <p:cNvPicPr>
              <a:picLocks noChangeAspect="1"/>
            </p:cNvPicPr>
            <p:nvPr/>
          </p:nvPicPr>
          <p:blipFill>
            <a:blip r:embed="rId13" cstate="print"/>
            <a:srcRect l="9412" t="13714" r="18824" b="13714"/>
            <a:stretch>
              <a:fillRect/>
            </a:stretch>
          </p:blipFill>
          <p:spPr>
            <a:xfrm>
              <a:off x="6953296" y="3763492"/>
              <a:ext cx="1219200" cy="762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881858" y="4549310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NSK WARNER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1000" y="5692318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OHGISHI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2" name="Picture 61" descr="logof.jpg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>
            <a:xfrm>
              <a:off x="457200" y="4906500"/>
              <a:ext cx="1524000" cy="709745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362200" y="5514201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POSMI STEEL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4" name="Picture 63" descr="posmi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3200" y="4800600"/>
              <a:ext cx="1295400" cy="752475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81000" y="645760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SHIN-ETSU POLYMER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7" name="Picture 66" descr="imagses.png"/>
            <p:cNvPicPr>
              <a:picLocks noChangeAspect="1"/>
            </p:cNvPicPr>
            <p:nvPr/>
          </p:nvPicPr>
          <p:blipFill>
            <a:blip r:embed="rId16" cstate="print"/>
            <a:srcRect t="32000" b="16000"/>
            <a:stretch>
              <a:fillRect/>
            </a:stretch>
          </p:blipFill>
          <p:spPr>
            <a:xfrm>
              <a:off x="452438" y="6003716"/>
              <a:ext cx="2571768" cy="474548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095644" y="6533251"/>
              <a:ext cx="1785950" cy="293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SMAP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9" name="Picture 68" descr="Gcopy.jpg"/>
            <p:cNvPicPr>
              <a:picLocks noChangeAspect="1"/>
            </p:cNvPicPr>
            <p:nvPr/>
          </p:nvPicPr>
          <p:blipFill>
            <a:blip r:embed="rId17" cstate="print"/>
            <a:srcRect l="5735" t="30294" r="83824" b="53824"/>
            <a:stretch>
              <a:fillRect/>
            </a:stretch>
          </p:blipFill>
          <p:spPr>
            <a:xfrm>
              <a:off x="3309958" y="5776773"/>
              <a:ext cx="1285884" cy="75421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667544" y="5549442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SUGITY CREATIVE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71" name="Picture 70" descr="J.jpg"/>
            <p:cNvPicPr>
              <a:picLocks noChangeAspect="1"/>
            </p:cNvPicPr>
            <p:nvPr/>
          </p:nvPicPr>
          <p:blipFill>
            <a:blip r:embed="rId18" cstate="print"/>
            <a:srcRect l="23607" r="23607" b="38400"/>
            <a:stretch>
              <a:fillRect/>
            </a:stretch>
          </p:blipFill>
          <p:spPr>
            <a:xfrm>
              <a:off x="6810420" y="4906500"/>
              <a:ext cx="1223962" cy="58538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667412" y="3477740"/>
              <a:ext cx="3124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TAIKISHA MANUFACTURING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75" name="Picture 74" descr="396556_266916193386629_1242473928_n.jpg"/>
            <p:cNvPicPr>
              <a:picLocks noChangeAspect="1"/>
            </p:cNvPicPr>
            <p:nvPr/>
          </p:nvPicPr>
          <p:blipFill>
            <a:blip r:embed="rId19" cstate="print"/>
            <a:srcRect b="26916"/>
            <a:stretch>
              <a:fillRect/>
            </a:stretch>
          </p:blipFill>
          <p:spPr>
            <a:xfrm>
              <a:off x="5667412" y="2763360"/>
              <a:ext cx="2743200" cy="646965"/>
            </a:xfrm>
            <a:prstGeom prst="rect">
              <a:avLst/>
            </a:prstGeom>
          </p:spPr>
        </p:pic>
      </p:grpSp>
      <p:pic>
        <p:nvPicPr>
          <p:cNvPr id="76" name="Picture 75" descr="3m%20microfiber copy.jpg"/>
          <p:cNvPicPr>
            <a:picLocks noChangeAspect="1"/>
          </p:cNvPicPr>
          <p:nvPr/>
        </p:nvPicPr>
        <p:blipFill>
          <a:blip r:embed="rId20" cstate="print"/>
          <a:srcRect l="1440" t="17280" r="69120" b="73440"/>
          <a:stretch>
            <a:fillRect/>
          </a:stretch>
        </p:blipFill>
        <p:spPr>
          <a:xfrm>
            <a:off x="5214942" y="5610236"/>
            <a:ext cx="1643074" cy="571504"/>
          </a:xfrm>
          <a:prstGeom prst="rect">
            <a:avLst/>
          </a:prstGeom>
        </p:spPr>
      </p:pic>
      <p:pic>
        <p:nvPicPr>
          <p:cNvPr id="77" name="Picture 76" descr="3m%20microfiberHH copy.jpg"/>
          <p:cNvPicPr>
            <a:picLocks noChangeAspect="1"/>
          </p:cNvPicPr>
          <p:nvPr/>
        </p:nvPicPr>
        <p:blipFill>
          <a:blip r:embed="rId21" cstate="print"/>
          <a:srcRect l="1440" t="57600" r="63360" b="31680"/>
          <a:stretch>
            <a:fillRect/>
          </a:stretch>
        </p:blipFill>
        <p:spPr>
          <a:xfrm>
            <a:off x="7000892" y="5657358"/>
            <a:ext cx="1714512" cy="6767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714356"/>
            <a:ext cx="8643998" cy="6000792"/>
          </a:xfrm>
          <a:prstGeom prst="rect">
            <a:avLst/>
          </a:prstGeom>
          <a:solidFill>
            <a:srgbClr val="4BBC4D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0034" y="1142984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85720" y="357166"/>
            <a:ext cx="8643998" cy="857256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5" name="Picture 64" descr="index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571612"/>
            <a:ext cx="1981200" cy="62498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00034" y="2285992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IHARA MANUFACTURING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3" name="Picture 72" descr="3b4ab1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92" y="1500174"/>
            <a:ext cx="2133600" cy="63378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214678" y="2285992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HAIER ELECTRICAL APPLIANCES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81684" y="2285992"/>
            <a:ext cx="2005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    PT  SANKEN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0" name="Picture 79" descr="PT+Sank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9322" y="1571612"/>
            <a:ext cx="2143140" cy="50006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85786" y="307181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JOTUN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2" name="Picture 81" descr="jotun_indonesia_p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24" y="2571744"/>
            <a:ext cx="1857388" cy="457200"/>
          </a:xfrm>
          <a:prstGeom prst="rect">
            <a:avLst/>
          </a:prstGeom>
        </p:spPr>
      </p:pic>
      <p:pic>
        <p:nvPicPr>
          <p:cNvPr id="83" name="Picture 82" descr="futaba_industrial_indonesi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86116" y="2571744"/>
            <a:ext cx="1571636" cy="7143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928926" y="335756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FUTABA INDUSTRIAL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00694" y="3286124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HOGY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6" name="Picture 85" descr="hogy.jpg"/>
          <p:cNvPicPr>
            <a:picLocks noChangeAspect="1"/>
          </p:cNvPicPr>
          <p:nvPr/>
        </p:nvPicPr>
        <p:blipFill>
          <a:blip r:embed="rId7" cstate="print"/>
          <a:srcRect t="28448" b="35560"/>
          <a:stretch>
            <a:fillRect/>
          </a:stretch>
        </p:blipFill>
        <p:spPr>
          <a:xfrm>
            <a:off x="5500694" y="2643182"/>
            <a:ext cx="1447543" cy="62498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143768" y="3286124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JST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0" name="Picture 89" descr="Blog+Siloker+Cikarang.png"/>
          <p:cNvPicPr>
            <a:picLocks noChangeAspect="1"/>
          </p:cNvPicPr>
          <p:nvPr/>
        </p:nvPicPr>
        <p:blipFill>
          <a:blip r:embed="rId8" cstate="print"/>
          <a:srcRect l="4999" r="4999"/>
          <a:stretch>
            <a:fillRect/>
          </a:stretch>
        </p:blipFill>
        <p:spPr>
          <a:xfrm>
            <a:off x="7215206" y="2643182"/>
            <a:ext cx="1428760" cy="56970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85786" y="435769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KANEFUSA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2" name="Picture 91" descr="imagess.jpg"/>
          <p:cNvPicPr>
            <a:picLocks noChangeAspect="1"/>
          </p:cNvPicPr>
          <p:nvPr/>
        </p:nvPicPr>
        <p:blipFill>
          <a:blip r:embed="rId9" cstate="print"/>
          <a:srcRect t="21333" b="34133"/>
          <a:stretch>
            <a:fillRect/>
          </a:stretch>
        </p:blipFill>
        <p:spPr>
          <a:xfrm>
            <a:off x="714348" y="3500438"/>
            <a:ext cx="2000264" cy="78472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000364" y="435769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INDONESIA CHEMI-CON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4" name="Picture 93" descr="Chemi_110.jpg"/>
          <p:cNvPicPr>
            <a:picLocks noChangeAspect="1"/>
          </p:cNvPicPr>
          <p:nvPr/>
        </p:nvPicPr>
        <p:blipFill>
          <a:blip r:embed="rId10" cstate="print"/>
          <a:srcRect l="16000" t="52364" r="20000"/>
          <a:stretch>
            <a:fillRect/>
          </a:stretch>
        </p:blipFill>
        <p:spPr>
          <a:xfrm>
            <a:off x="3214678" y="3643314"/>
            <a:ext cx="1571636" cy="665473"/>
          </a:xfrm>
          <a:prstGeom prst="rect">
            <a:avLst/>
          </a:prstGeom>
        </p:spPr>
      </p:pic>
      <p:pic>
        <p:nvPicPr>
          <p:cNvPr id="95" name="Picture 94" descr="a8bbfd7c1948ee84fae8696cfa0d2c8b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3504" y="3643314"/>
            <a:ext cx="2214578" cy="73819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000628" y="435769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FUJIMAKI STEEL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9586" y="5245522"/>
            <a:ext cx="2005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FINE SINTER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8" name="Picture 97" descr="fine-sinter-indonesia-pt-80806.png"/>
          <p:cNvPicPr>
            <a:picLocks noChangeAspect="1"/>
          </p:cNvPicPr>
          <p:nvPr/>
        </p:nvPicPr>
        <p:blipFill>
          <a:blip r:embed="rId12" cstate="print"/>
          <a:srcRect l="12800" t="19592" r="12800" b="19592"/>
          <a:stretch>
            <a:fillRect/>
          </a:stretch>
        </p:blipFill>
        <p:spPr>
          <a:xfrm>
            <a:off x="785785" y="4714884"/>
            <a:ext cx="1773677" cy="500224"/>
          </a:xfrm>
          <a:prstGeom prst="rect">
            <a:avLst/>
          </a:prstGeom>
        </p:spPr>
      </p:pic>
      <p:pic>
        <p:nvPicPr>
          <p:cNvPr id="99" name="Picture 98" descr="indexe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57554" y="4643446"/>
            <a:ext cx="1143000" cy="67669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900354" y="527174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INDOJAPAN STEEL CENTER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73292" y="5257808"/>
            <a:ext cx="31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ECHO ADVANCED TECHNOLOGY INDONESIA</a:t>
            </a:r>
            <a:endParaRPr lang="en-US" sz="1200" dirty="0"/>
          </a:p>
        </p:txBody>
      </p:sp>
      <p:pic>
        <p:nvPicPr>
          <p:cNvPr id="102" name="Picture 101" descr="IMG20151028111459.jpg"/>
          <p:cNvPicPr>
            <a:picLocks noChangeAspect="1"/>
          </p:cNvPicPr>
          <p:nvPr/>
        </p:nvPicPr>
        <p:blipFill>
          <a:blip r:embed="rId14" cstate="print">
            <a:lum bright="23000" contrast="42000"/>
          </a:blip>
          <a:srcRect l="59412" t="42794" r="29706" b="41912"/>
          <a:stretch>
            <a:fillRect/>
          </a:stretch>
        </p:blipFill>
        <p:spPr>
          <a:xfrm rot="16200000">
            <a:off x="6064941" y="3864885"/>
            <a:ext cx="586018" cy="21431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28596" y="428604"/>
            <a:ext cx="8286808" cy="6000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714348" y="2000240"/>
            <a:ext cx="7500990" cy="1928826"/>
          </a:xfrm>
          <a:prstGeom prst="rect">
            <a:avLst/>
          </a:prstGeom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TERIMA KASIH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357166"/>
            <a:ext cx="8572560" cy="61436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8596" y="357166"/>
            <a:ext cx="8286808" cy="1357322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VISI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–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MISI - MOTO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85786" y="1857364"/>
            <a:ext cx="6429420" cy="121444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rmAutofit fontScale="92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Visi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Menjadi</a:t>
            </a:r>
            <a:r>
              <a:rPr kumimoji="0" lang="id-ID" sz="3200" b="1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perusahaan cleaning service terkemuka di Indonesia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857356" y="3357562"/>
            <a:ext cx="6429420" cy="121444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rmAutofit fontScale="85000" lnSpcReduction="1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Misi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Mengutamakan kepuasan pelanggan dengan memberikan pelayanan terbaik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57224" y="5072074"/>
            <a:ext cx="7715304" cy="12144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600" b="1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Moto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Technical – Service - Satisfaction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720" y="428604"/>
            <a:ext cx="8501122" cy="5929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algn="just"/>
            <a:endParaRPr lang="en-US" sz="2800" dirty="0" smtClean="0">
              <a:solidFill>
                <a:schemeClr val="tx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  <a:p>
            <a:pPr algn="just"/>
            <a:endParaRPr lang="en-US" sz="2800" dirty="0" smtClean="0">
              <a:solidFill>
                <a:schemeClr val="tx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  <a:p>
            <a:pPr algn="just"/>
            <a:endParaRPr lang="en-US" sz="2800" dirty="0" smtClean="0">
              <a:solidFill>
                <a:schemeClr val="tx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  <a:p>
            <a:pPr algn="just"/>
            <a:endParaRPr lang="en-US" sz="2800" dirty="0" smtClean="0">
              <a:solidFill>
                <a:schemeClr val="tx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596" y="428604"/>
            <a:ext cx="8286808" cy="1214446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       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LATAR BELAKANG </a:t>
            </a: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8596" y="1785926"/>
            <a:ext cx="8215370" cy="2143140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TS Solution didirikan pada tanggal 1 April 2013, dengan SDM yang memiliki kemampuan manajerial dan skill yang terampil serta memiliki berpengalaman yang luas di bidang kebersihan</a:t>
            </a:r>
            <a:endParaRPr kumimoji="0" lang="id-ID" sz="2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2500298" y="3500438"/>
          <a:ext cx="6143668" cy="2643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720" y="285728"/>
            <a:ext cx="8572560" cy="714380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OUR SERVICES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5720" y="928670"/>
            <a:ext cx="8572560" cy="56436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57158" y="1571612"/>
            <a:ext cx="3500462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Industrial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Mall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Hotel &amp; Apartment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Hospital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Post Construction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Home Cleaning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00562" y="1571612"/>
            <a:ext cx="3571900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Outdoor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Maintenance Garden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Design Landscape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Others</a:t>
            </a:r>
            <a:endParaRPr lang="en-US" sz="1400" dirty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7158" y="3643314"/>
            <a:ext cx="3500462" cy="13573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Boy &amp; Girl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Driver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Boy &amp; Girl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Receptionist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Helper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Sales Promotion</a:t>
            </a:r>
            <a:endParaRPr lang="en-US" sz="1400" dirty="0" smtClean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0" y="3643314"/>
            <a:ext cx="342902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Factory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Building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Restaurant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Hotel &amp; Apartment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Hospital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School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Others</a:t>
            </a:r>
            <a:endParaRPr lang="en-US" sz="1400" dirty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7158" y="5429264"/>
            <a:ext cx="3429024" cy="1000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Machinery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Tools &amp; Equipment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Chemicals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7158" y="1142984"/>
            <a:ext cx="2428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CLEANING SERVICE</a:t>
            </a:r>
            <a:endParaRPr lang="en-US" sz="1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0562" y="1142984"/>
            <a:ext cx="385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LANDSCAPE &amp; OUTDOOR SERVICE</a:t>
            </a:r>
            <a:endParaRPr lang="en-US" sz="1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7158" y="3214686"/>
            <a:ext cx="414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RECRUITMENT &amp; MAN POWER SUPPLY</a:t>
            </a:r>
            <a:endParaRPr lang="en-US" sz="1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3438" y="3214686"/>
            <a:ext cx="3643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PEST &amp; RODENT CONTROL</a:t>
            </a:r>
            <a:endParaRPr lang="en-US" sz="1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8596" y="5072074"/>
            <a:ext cx="385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TRAIDING</a:t>
            </a:r>
            <a:endParaRPr lang="en-US" sz="16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57158" y="428604"/>
            <a:ext cx="8286808" cy="6000792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1000100" y="2571744"/>
            <a:ext cx="7500990" cy="1928826"/>
          </a:xfrm>
          <a:prstGeom prst="rect">
            <a:avLst/>
          </a:prstGeom>
        </p:spPr>
        <p:txBody>
          <a:bodyPr vert="horz" lIns="45720" rIns="45720" bIns="4572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noProof="0" dirty="0" smtClean="0">
                <a:solidFill>
                  <a:schemeClr val="accent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MANAJEMEN LOKASI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000" y="609600"/>
            <a:ext cx="3657600" cy="4572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STRUKTUR ORGANISASI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6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DEPARTEMEN OPERASIONAL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42844" y="357166"/>
            <a:ext cx="6072230" cy="6000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28860" y="1428736"/>
            <a:ext cx="1714512" cy="60959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OPERATIONS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Bambang Wiratna H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0812 1390 678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8596" y="2000240"/>
            <a:ext cx="1523984" cy="6858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ADMINNISTRASI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Eni Rahmawati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0812 8859 2729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428860" y="2571744"/>
            <a:ext cx="1714512" cy="762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ASSISTANT OPERATIONS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Ace Supriatna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0812 9851 8087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5720" y="3786190"/>
            <a:ext cx="1428760" cy="64294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AREA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Zona 1    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Jakarta - Tangerang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7356" y="3786190"/>
            <a:ext cx="1357322" cy="6096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AREA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Zona 2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Bekasi - Cibitung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57554" y="3786190"/>
            <a:ext cx="1357322" cy="6096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AREA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Zona 3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Cikarang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786314" y="3786190"/>
            <a:ext cx="1428760" cy="64294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AREA MANAGER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Zona 4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Karawang - Purwakarta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428860" y="4714884"/>
            <a:ext cx="1643074" cy="6096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SUPERVISOR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itle 1"/>
          <p:cNvSpPr txBox="1">
            <a:spLocks/>
          </p:cNvSpPr>
          <p:nvPr/>
        </p:nvSpPr>
        <p:spPr>
          <a:xfrm>
            <a:off x="142844" y="357166"/>
            <a:ext cx="6286544" cy="785818"/>
          </a:xfrm>
          <a:prstGeom prst="rect">
            <a:avLst/>
          </a:prstGeom>
          <a:solidFill>
            <a:schemeClr val="accent1"/>
          </a:solidFill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STRUKTUR ORGANISASI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600" b="1" dirty="0" smtClean="0">
                <a:solidFill>
                  <a:schemeClr val="bg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DEPARTEMEN OPERASIONAL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4" name="Title 1"/>
          <p:cNvSpPr txBox="1">
            <a:spLocks/>
          </p:cNvSpPr>
          <p:nvPr/>
        </p:nvSpPr>
        <p:spPr>
          <a:xfrm>
            <a:off x="6215074" y="357166"/>
            <a:ext cx="2643206" cy="40005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072330" y="1428736"/>
            <a:ext cx="1271582" cy="57150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latin typeface="Arial" pitchFamily="34" charset="0"/>
                <a:cs typeface="Arial" pitchFamily="34" charset="0"/>
              </a:rPr>
              <a:t>Supervisor</a:t>
            </a:r>
            <a:endParaRPr lang="id-ID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072330" y="2357430"/>
            <a:ext cx="1271582" cy="57150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latin typeface="Arial" pitchFamily="34" charset="0"/>
                <a:cs typeface="Arial" pitchFamily="34" charset="0"/>
              </a:rPr>
              <a:t>Team Leader</a:t>
            </a:r>
            <a:endParaRPr lang="id-ID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072330" y="3286124"/>
            <a:ext cx="1271582" cy="57150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latin typeface="Arial" pitchFamily="34" charset="0"/>
                <a:cs typeface="Arial" pitchFamily="34" charset="0"/>
              </a:rPr>
              <a:t>Cleaner</a:t>
            </a:r>
            <a:endParaRPr lang="id-ID" sz="12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rot="5400000">
            <a:off x="2965439" y="2320917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928794" y="2285992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142976" y="3571876"/>
            <a:ext cx="442915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6929454" y="5572140"/>
            <a:ext cx="1524000" cy="6096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GUDANG &amp; LOGISTIK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Ingeline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0857 7740 7267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6929454" y="4857760"/>
            <a:ext cx="1524000" cy="6096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000" b="1" u="sng" dirty="0" smtClean="0">
                <a:latin typeface="Arial" pitchFamily="34" charset="0"/>
                <a:cs typeface="Arial" pitchFamily="34" charset="0"/>
              </a:rPr>
              <a:t>REKRUTMEN &amp; TRAINING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Dian Haidir</a:t>
            </a:r>
          </a:p>
          <a:p>
            <a:pPr algn="ctr"/>
            <a:r>
              <a:rPr lang="id-ID" sz="1000" b="1" dirty="0" smtClean="0">
                <a:latin typeface="Arial" pitchFamily="34" charset="0"/>
                <a:cs typeface="Arial" pitchFamily="34" charset="0"/>
              </a:rPr>
              <a:t>0813 8269 6622</a:t>
            </a:r>
            <a:endParaRPr lang="id-ID" sz="1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6500826" y="4357694"/>
            <a:ext cx="2133600" cy="380206"/>
          </a:xfrm>
          <a:prstGeom prst="rect">
            <a:avLst/>
          </a:prstGeom>
        </p:spPr>
        <p:txBody>
          <a:bodyPr vert="horz" anchor="b">
            <a:normAutofit fontScale="925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normalizeH="0" baseline="0" noProof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OPERATIONS SUPPORT</a:t>
            </a:r>
            <a:endParaRPr kumimoji="0" lang="en-US" sz="1400" b="1" i="0" u="none" strike="noStrike" kern="1200" normalizeH="0" baseline="0" noProof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6429388" y="571480"/>
            <a:ext cx="2133600" cy="380206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1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STRUKTUR ORGANISSI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normalizeH="0" baseline="0" noProof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LOKASI</a:t>
            </a:r>
            <a:endParaRPr kumimoji="0" lang="en-US" sz="1400" b="1" i="0" u="none" strike="noStrike" kern="1200" normalizeH="0" baseline="0" noProof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rot="5400000">
            <a:off x="3107521" y="346471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1036613" y="367823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2536811" y="367823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4037009" y="367823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5465769" y="367823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42976" y="5000636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71934" y="5000636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287174" y="4714090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858018" y="4714090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7537471" y="2178041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7537471" y="3106735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10668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PERENCANAAN</a:t>
            </a:r>
            <a:endParaRPr lang="id-ID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19400" y="1524000"/>
            <a:ext cx="2057400" cy="9906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Ruang Lingkup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19400" y="3124200"/>
            <a:ext cx="2057400" cy="11430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Man</a:t>
            </a:r>
            <a:r>
              <a:rPr lang="en-US" sz="28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 P</a:t>
            </a:r>
            <a:r>
              <a:rPr lang="id-ID" sz="28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ower Planning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638800" y="304800"/>
            <a:ext cx="3276600" cy="609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9800" y="3124200"/>
            <a:ext cx="2819400" cy="12192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Rencana Kerja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181600" y="3409950"/>
            <a:ext cx="685800" cy="5334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819400" y="4953000"/>
            <a:ext cx="2057400" cy="8382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Job 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</a:t>
            </a: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esc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81000" y="3200400"/>
            <a:ext cx="1905000" cy="952500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Survey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3619500" y="2590800"/>
            <a:ext cx="457200" cy="4572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Down Arrow 39"/>
          <p:cNvSpPr/>
          <p:nvPr/>
        </p:nvSpPr>
        <p:spPr>
          <a:xfrm flipV="1">
            <a:off x="3657600" y="4343400"/>
            <a:ext cx="457200" cy="4572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ight Arrow 40"/>
          <p:cNvSpPr/>
          <p:nvPr/>
        </p:nvSpPr>
        <p:spPr>
          <a:xfrm>
            <a:off x="2409825" y="3505200"/>
            <a:ext cx="342900" cy="3810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458200" cy="1066800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id-ID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PELAKSANAAN &amp; PENGENDALIAN</a:t>
            </a:r>
            <a:endParaRPr lang="id-ID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86200" y="2743200"/>
            <a:ext cx="16002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Cheklist Area</a:t>
            </a:r>
            <a:endParaRPr kumimoji="0" lang="id-ID" sz="3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867400" y="304800"/>
            <a:ext cx="3048000" cy="617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33400" y="3200400"/>
            <a:ext cx="2057400" cy="9144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400" b="1" dirty="0" smtClean="0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t>Rencana Kerja</a:t>
            </a:r>
            <a:endParaRPr kumimoji="0" lang="id-ID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876550" y="3390900"/>
            <a:ext cx="609600" cy="6096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886200" y="4038600"/>
            <a:ext cx="16002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Inspeksi</a:t>
            </a:r>
            <a:r>
              <a:rPr kumimoji="0" lang="id-ID" sz="3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kumimoji="0" lang="id-ID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372225" y="3124200"/>
            <a:ext cx="2209800" cy="121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anchor="t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Service</a:t>
            </a:r>
            <a:r>
              <a:rPr kumimoji="0" lang="id-ID" sz="4000" b="1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Exellence</a:t>
            </a:r>
            <a:endParaRPr kumimoji="0" lang="id-ID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7162800" y="2552700"/>
            <a:ext cx="609600" cy="3810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Down Arrow 39"/>
          <p:cNvSpPr/>
          <p:nvPr/>
        </p:nvSpPr>
        <p:spPr>
          <a:xfrm flipV="1">
            <a:off x="7162800" y="4572000"/>
            <a:ext cx="609600" cy="45720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86200" y="5334000"/>
            <a:ext cx="16002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3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REPORT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886200" y="1524000"/>
            <a:ext cx="16002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Standard Bersih</a:t>
            </a:r>
            <a:endParaRPr kumimoji="0" lang="id-ID" sz="3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324600" y="1524000"/>
            <a:ext cx="21336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Grooming &amp; Attitude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753225" y="5181600"/>
            <a:ext cx="1600200" cy="914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anchor="t"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4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Technical Skill</a:t>
            </a:r>
            <a:endParaRPr kumimoji="0" lang="id-ID" sz="3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5638800" y="3505200"/>
            <a:ext cx="457200" cy="609600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2646</TotalTime>
  <Words>661</Words>
  <Application>Microsoft Office PowerPoint</Application>
  <PresentationFormat>On-screen Show (4:3)</PresentationFormat>
  <Paragraphs>259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PERENCANAAN</vt:lpstr>
      <vt:lpstr>PELAKSANAAN &amp; PENGENDALIAN</vt:lpstr>
      <vt:lpstr>JOB DESCRIPTION  CLEANING SERVICE</vt:lpstr>
      <vt:lpstr> PROSEDUR TENAGA KERJA PENGGANTI/RELIEFER</vt:lpstr>
      <vt:lpstr> PROSEDUR PENANGANAN KELUHAN</vt:lpstr>
      <vt:lpstr>REKRUTMEN &amp; SELEKSI</vt:lpstr>
      <vt:lpstr>Slide 14</vt:lpstr>
      <vt:lpstr>Slide 15</vt:lpstr>
      <vt:lpstr>GROOMING</vt:lpstr>
      <vt:lpstr>GUDANG &amp; LOGISTIK</vt:lpstr>
      <vt:lpstr>KEGIATAN LOKASI (1)</vt:lpstr>
      <vt:lpstr>KEGIATAN LOKASI (2)</vt:lpstr>
      <vt:lpstr>Slide 20</vt:lpstr>
      <vt:lpstr>Slide 21</vt:lpstr>
      <vt:lpstr>Slide 22</vt:lpstr>
      <vt:lpstr>Slide 23</vt:lpstr>
      <vt:lpstr>Slide 24</vt:lpstr>
      <vt:lpstr>Slide 25</vt:lpstr>
    </vt:vector>
  </TitlesOfParts>
  <Company>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</dc:title>
  <dc:creator>SPECIALFORYOU</dc:creator>
  <cp:lastModifiedBy>icha</cp:lastModifiedBy>
  <cp:revision>216</cp:revision>
  <dcterms:created xsi:type="dcterms:W3CDTF">2016-03-21T13:40:04Z</dcterms:created>
  <dcterms:modified xsi:type="dcterms:W3CDTF">2016-06-20T08:43:03Z</dcterms:modified>
</cp:coreProperties>
</file>